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7"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8000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AFAEA8A-4115-4D35-ABB9-E1D2ABFA3AC6}"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7E2E1-6F84-4AEF-B9A1-DF8ABA94944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FAEA8A-4115-4D35-ABB9-E1D2ABFA3AC6}"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7E2E1-6F84-4AEF-B9A1-DF8ABA94944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AFAEA8A-4115-4D35-ABB9-E1D2ABFA3AC6}"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7E2E1-6F84-4AEF-B9A1-DF8ABA949440}"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FAEA8A-4115-4D35-ABB9-E1D2ABFA3AC6}"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7E2E1-6F84-4AEF-B9A1-DF8ABA949440}"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FAEA8A-4115-4D35-ABB9-E1D2ABFA3AC6}"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7E2E1-6F84-4AEF-B9A1-DF8ABA94944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AFAEA8A-4115-4D35-ABB9-E1D2ABFA3AC6}" type="datetimeFigureOut">
              <a:rPr lang="en-US" smtClean="0"/>
              <a:pPr/>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7E2E1-6F84-4AEF-B9A1-DF8ABA949440}"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FAEA8A-4115-4D35-ABB9-E1D2ABFA3AC6}" type="datetimeFigureOut">
              <a:rPr lang="en-US" smtClean="0"/>
              <a:pPr/>
              <a:t>10/15/2014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7E2E1-6F84-4AEF-B9A1-DF8ABA94944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FAEA8A-4115-4D35-ABB9-E1D2ABFA3AC6}" type="datetimeFigureOut">
              <a:rPr lang="en-US" smtClean="0"/>
              <a:pPr/>
              <a:t>10/15/2014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7E2E1-6F84-4AEF-B9A1-DF8ABA94944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AFAEA8A-4115-4D35-ABB9-E1D2ABFA3AC6}" type="datetimeFigureOut">
              <a:rPr lang="en-US" smtClean="0"/>
              <a:pPr/>
              <a:t>10/15/2014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7E2E1-6F84-4AEF-B9A1-DF8ABA949440}"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AFAEA8A-4115-4D35-ABB9-E1D2ABFA3AC6}" type="datetimeFigureOut">
              <a:rPr lang="en-US" smtClean="0"/>
              <a:pPr/>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7E2E1-6F84-4AEF-B9A1-DF8ABA949440}"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FAEA8A-4115-4D35-ABB9-E1D2ABFA3AC6}" type="datetimeFigureOut">
              <a:rPr lang="en-US" smtClean="0"/>
              <a:pPr/>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7E2E1-6F84-4AEF-B9A1-DF8ABA949440}"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AFAEA8A-4115-4D35-ABB9-E1D2ABFA3AC6}" type="datetimeFigureOut">
              <a:rPr lang="en-US" smtClean="0"/>
              <a:pPr/>
              <a:t>10/15/2014</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3B7E2E1-6F84-4AEF-B9A1-DF8ABA949440}"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licteolog@yahoo.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04800"/>
            <a:ext cx="8458200" cy="1600200"/>
          </a:xfrm>
        </p:spPr>
        <p:txBody>
          <a:bodyPr>
            <a:normAutofit/>
          </a:bodyPr>
          <a:lstStyle/>
          <a:p>
            <a:r>
              <a:rPr lang="ro-RO" sz="4000" b="1" dirty="0"/>
              <a:t>DENUMIRE UNITATE ȘCOLARĂ:</a:t>
            </a:r>
            <a:r>
              <a:rPr lang="ro-RO" sz="4000" dirty="0"/>
              <a:t>  LICEUL TEOLOGIC BAPTIST ,,LOGOS</a:t>
            </a:r>
            <a:r>
              <a:rPr lang="ro-RO" sz="4000" dirty="0" smtClean="0"/>
              <a:t>”</a:t>
            </a:r>
            <a:endParaRPr lang="en-US" sz="3100" dirty="0"/>
          </a:p>
        </p:txBody>
      </p:sp>
      <p:sp>
        <p:nvSpPr>
          <p:cNvPr id="3" name="Subtitle 2"/>
          <p:cNvSpPr>
            <a:spLocks noGrp="1"/>
          </p:cNvSpPr>
          <p:nvPr>
            <p:ph type="subTitle" idx="1"/>
          </p:nvPr>
        </p:nvSpPr>
        <p:spPr>
          <a:xfrm>
            <a:off x="2438400" y="3429000"/>
            <a:ext cx="6400800" cy="1741436"/>
          </a:xfrm>
        </p:spPr>
        <p:txBody>
          <a:bodyPr>
            <a:normAutofit lnSpcReduction="10000"/>
          </a:bodyPr>
          <a:lstStyle/>
          <a:p>
            <a:r>
              <a:rPr lang="ro-RO" sz="2400" b="1" dirty="0">
                <a:solidFill>
                  <a:srgbClr val="660066"/>
                </a:solidFill>
              </a:rPr>
              <a:t>DATE DE CONTACT:</a:t>
            </a:r>
            <a:r>
              <a:rPr lang="ro-RO" sz="2400" dirty="0">
                <a:solidFill>
                  <a:srgbClr val="660066"/>
                </a:solidFill>
              </a:rPr>
              <a:t>  </a:t>
            </a:r>
            <a:endParaRPr lang="en-US" sz="2400" dirty="0">
              <a:solidFill>
                <a:srgbClr val="660066"/>
              </a:solidFill>
            </a:endParaRPr>
          </a:p>
          <a:p>
            <a:r>
              <a:rPr lang="ro-RO" sz="2400" dirty="0">
                <a:solidFill>
                  <a:srgbClr val="660066"/>
                </a:solidFill>
              </a:rPr>
              <a:t>București, sector 3, B-dul Theodor Pallady nr. 26 </a:t>
            </a:r>
            <a:endParaRPr lang="en-US" sz="2400" dirty="0">
              <a:solidFill>
                <a:srgbClr val="660066"/>
              </a:solidFill>
            </a:endParaRPr>
          </a:p>
          <a:p>
            <a:r>
              <a:rPr lang="ro-RO" sz="2400" dirty="0">
                <a:solidFill>
                  <a:srgbClr val="660066"/>
                </a:solidFill>
              </a:rPr>
              <a:t>Tel/Fax: 021-3451072</a:t>
            </a:r>
            <a:endParaRPr lang="en-US" sz="2400" dirty="0">
              <a:solidFill>
                <a:srgbClr val="660066"/>
              </a:solidFill>
            </a:endParaRPr>
          </a:p>
          <a:p>
            <a:r>
              <a:rPr lang="ro-RO" sz="2400" dirty="0">
                <a:solidFill>
                  <a:srgbClr val="660066"/>
                </a:solidFill>
              </a:rPr>
              <a:t>Email: </a:t>
            </a:r>
            <a:r>
              <a:rPr lang="ro-RO" sz="2400" u="sng" dirty="0" err="1">
                <a:solidFill>
                  <a:srgbClr val="660066"/>
                </a:solidFill>
                <a:hlinkClick r:id="rId2"/>
              </a:rPr>
              <a:t>licteolog</a:t>
            </a:r>
            <a:r>
              <a:rPr lang="ro-RO" sz="2400" u="sng" dirty="0">
                <a:solidFill>
                  <a:srgbClr val="660066"/>
                </a:solidFill>
                <a:hlinkClick r:id="rId2"/>
              </a:rPr>
              <a:t>@</a:t>
            </a:r>
            <a:r>
              <a:rPr lang="ro-RO" sz="2400" u="sng" dirty="0" err="1">
                <a:solidFill>
                  <a:srgbClr val="660066"/>
                </a:solidFill>
                <a:hlinkClick r:id="rId2"/>
              </a:rPr>
              <a:t>yahoo.com</a:t>
            </a:r>
            <a:r>
              <a:rPr lang="ro-RO" sz="2400" dirty="0">
                <a:solidFill>
                  <a:srgbClr val="660066"/>
                </a:solidFill>
              </a:rPr>
              <a:t> </a:t>
            </a:r>
            <a:endParaRPr lang="en-US" sz="2400" dirty="0">
              <a:solidFill>
                <a:srgbClr val="660066"/>
              </a:solidFill>
            </a:endParaRP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429000"/>
            <a:ext cx="1981200" cy="1741436"/>
          </a:xfrm>
          <a:prstGeom prst="rect">
            <a:avLst/>
          </a:prstGeom>
        </p:spPr>
      </p:pic>
      <p:sp>
        <p:nvSpPr>
          <p:cNvPr id="5" name="Rectangle 4"/>
          <p:cNvSpPr/>
          <p:nvPr/>
        </p:nvSpPr>
        <p:spPr>
          <a:xfrm>
            <a:off x="228600" y="2145792"/>
            <a:ext cx="8610600" cy="523220"/>
          </a:xfrm>
          <a:prstGeom prst="rect">
            <a:avLst/>
          </a:prstGeom>
        </p:spPr>
        <p:txBody>
          <a:bodyPr wrap="square">
            <a:spAutoFit/>
          </a:bodyPr>
          <a:lstStyle/>
          <a:p>
            <a:r>
              <a:rPr lang="ro-RO" sz="2800" b="1" dirty="0" smtClean="0">
                <a:solidFill>
                  <a:schemeClr val="bg1">
                    <a:lumMod val="95000"/>
                  </a:schemeClr>
                </a:solidFill>
              </a:rPr>
              <a:t>MOTO:</a:t>
            </a:r>
            <a:r>
              <a:rPr lang="ro-RO" sz="2800" dirty="0" smtClean="0">
                <a:solidFill>
                  <a:schemeClr val="bg1">
                    <a:lumMod val="95000"/>
                  </a:schemeClr>
                </a:solidFill>
              </a:rPr>
              <a:t>  „</a:t>
            </a:r>
            <a:r>
              <a:rPr lang="ro-RO" sz="2800" b="1" dirty="0" smtClean="0">
                <a:solidFill>
                  <a:srgbClr val="FF0000"/>
                </a:solidFill>
              </a:rPr>
              <a:t>L</a:t>
            </a:r>
            <a:r>
              <a:rPr lang="ro-RO" sz="2800" b="1" dirty="0" smtClean="0">
                <a:solidFill>
                  <a:schemeClr val="bg1">
                    <a:lumMod val="95000"/>
                  </a:schemeClr>
                </a:solidFill>
              </a:rPr>
              <a:t>uminează</a:t>
            </a:r>
            <a:r>
              <a:rPr lang="ro-RO" sz="2800" dirty="0" smtClean="0">
                <a:solidFill>
                  <a:schemeClr val="bg1">
                    <a:lumMod val="95000"/>
                  </a:schemeClr>
                </a:solidFill>
              </a:rPr>
              <a:t> </a:t>
            </a:r>
            <a:r>
              <a:rPr lang="ro-RO" sz="2800" b="1" dirty="0" smtClean="0">
                <a:solidFill>
                  <a:srgbClr val="FF0000"/>
                </a:solidFill>
              </a:rPr>
              <a:t>O</a:t>
            </a:r>
            <a:r>
              <a:rPr lang="ro-RO" sz="2800" b="1" dirty="0" smtClean="0">
                <a:solidFill>
                  <a:schemeClr val="bg1">
                    <a:lumMod val="95000"/>
                  </a:schemeClr>
                </a:solidFill>
              </a:rPr>
              <a:t>riunde, </a:t>
            </a:r>
            <a:r>
              <a:rPr lang="ro-RO" sz="2800" b="1" dirty="0" smtClean="0">
                <a:solidFill>
                  <a:srgbClr val="FF0000"/>
                </a:solidFill>
              </a:rPr>
              <a:t>G</a:t>
            </a:r>
            <a:r>
              <a:rPr lang="ro-RO" sz="2800" b="1" dirty="0" smtClean="0">
                <a:solidFill>
                  <a:schemeClr val="bg1">
                    <a:lumMod val="95000"/>
                  </a:schemeClr>
                </a:solidFill>
              </a:rPr>
              <a:t>ăsește </a:t>
            </a:r>
            <a:r>
              <a:rPr lang="ro-RO" sz="2800" b="1" dirty="0" smtClean="0">
                <a:solidFill>
                  <a:srgbClr val="FF0000"/>
                </a:solidFill>
              </a:rPr>
              <a:t>O</a:t>
            </a:r>
            <a:r>
              <a:rPr lang="ro-RO" sz="2800" b="1" dirty="0" smtClean="0">
                <a:solidFill>
                  <a:schemeClr val="bg1">
                    <a:lumMod val="95000"/>
                  </a:schemeClr>
                </a:solidFill>
              </a:rPr>
              <a:t>ricând </a:t>
            </a:r>
            <a:r>
              <a:rPr lang="ro-RO" sz="2800" b="1" dirty="0" smtClean="0">
                <a:solidFill>
                  <a:srgbClr val="FF0000"/>
                </a:solidFill>
              </a:rPr>
              <a:t>S</a:t>
            </a:r>
            <a:r>
              <a:rPr lang="ro-RO" sz="2800" b="1" dirty="0" smtClean="0">
                <a:solidFill>
                  <a:schemeClr val="bg1">
                    <a:lumMod val="95000"/>
                  </a:schemeClr>
                </a:solidFill>
              </a:rPr>
              <a:t>oluții</a:t>
            </a:r>
            <a:r>
              <a:rPr lang="ro-RO" sz="2800" dirty="0" smtClean="0">
                <a:solidFill>
                  <a:schemeClr val="bg1">
                    <a:lumMod val="95000"/>
                  </a:schemeClr>
                </a:solidFill>
              </a:rPr>
              <a:t>”</a:t>
            </a:r>
            <a:endParaRPr lang="en-US" sz="2800" dirty="0">
              <a:solidFill>
                <a:schemeClr val="bg1">
                  <a:lumMod val="95000"/>
                </a:schemeClr>
              </a:solidFill>
            </a:endParaRPr>
          </a:p>
        </p:txBody>
      </p:sp>
    </p:spTree>
    <p:extLst>
      <p:ext uri="{BB962C8B-B14F-4D97-AF65-F5344CB8AC3E}">
        <p14:creationId xmlns:p14="http://schemas.microsoft.com/office/powerpoint/2010/main" val="647113103"/>
      </p:ext>
    </p:extLst>
  </p:cSld>
  <p:clrMapOvr>
    <a:masterClrMapping/>
  </p:clrMapOvr>
  <mc:AlternateContent xmlns:mc="http://schemas.openxmlformats.org/markup-compatibility/2006" xmlns:p14="http://schemas.microsoft.com/office/powerpoint/2010/main">
    <mc:Choice Requires="p14">
      <p:transition spd="slow" p14:dur="1750" advTm="6389">
        <p:blinds dir="vert"/>
      </p:transition>
    </mc:Choice>
    <mc:Fallback xmlns="">
      <p:transition spd="slow" advTm="6389">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par>
                                <p:cTn id="11" presetID="6" presetClass="entr" presetSubtype="16" fill="hold"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26" presetClass="emph" presetSubtype="0" fill="hold" grpId="0" nodeType="withEffect">
                                  <p:stCondLst>
                                    <p:cond delay="0"/>
                                  </p:stCondLst>
                                  <p:childTnLst>
                                    <p:animEffect transition="out" filter="fade">
                                      <p:cBhvr>
                                        <p:cTn id="15" dur="3000" tmFilter="0, 0; .2, .5; .8, .5; 1, 0"/>
                                        <p:tgtEl>
                                          <p:spTgt spid="3">
                                            <p:txEl>
                                              <p:pRg st="0" end="0"/>
                                            </p:txEl>
                                          </p:spTgt>
                                        </p:tgtEl>
                                      </p:cBhvr>
                                    </p:animEffect>
                                    <p:animScale>
                                      <p:cBhvr>
                                        <p:cTn id="16" dur="1500" autoRev="1" fill="hold"/>
                                        <p:tgtEl>
                                          <p:spTgt spid="3">
                                            <p:txEl>
                                              <p:pRg st="0" end="0"/>
                                            </p:txEl>
                                          </p:spTgt>
                                        </p:tgtEl>
                                      </p:cBhvr>
                                      <p:by x="105000" y="105000"/>
                                    </p:animScale>
                                  </p:childTnLst>
                                </p:cTn>
                              </p:par>
                              <p:par>
                                <p:cTn id="17" presetID="26" presetClass="emph" presetSubtype="0" fill="hold" grpId="0" nodeType="withEffect">
                                  <p:stCondLst>
                                    <p:cond delay="0"/>
                                  </p:stCondLst>
                                  <p:childTnLst>
                                    <p:animEffect transition="out" filter="fade">
                                      <p:cBhvr>
                                        <p:cTn id="18" dur="3000" tmFilter="0, 0; .2, .5; .8, .5; 1, 0"/>
                                        <p:tgtEl>
                                          <p:spTgt spid="3">
                                            <p:txEl>
                                              <p:pRg st="1" end="1"/>
                                            </p:txEl>
                                          </p:spTgt>
                                        </p:tgtEl>
                                      </p:cBhvr>
                                    </p:animEffect>
                                    <p:animScale>
                                      <p:cBhvr>
                                        <p:cTn id="19" dur="1500" autoRev="1" fill="hold"/>
                                        <p:tgtEl>
                                          <p:spTgt spid="3">
                                            <p:txEl>
                                              <p:pRg st="1" end="1"/>
                                            </p:txEl>
                                          </p:spTgt>
                                        </p:tgtEl>
                                      </p:cBhvr>
                                      <p:by x="105000" y="105000"/>
                                    </p:animScale>
                                  </p:childTnLst>
                                </p:cTn>
                              </p:par>
                              <p:par>
                                <p:cTn id="20" presetID="26" presetClass="emph" presetSubtype="0" fill="hold" grpId="0" nodeType="withEffect">
                                  <p:stCondLst>
                                    <p:cond delay="0"/>
                                  </p:stCondLst>
                                  <p:childTnLst>
                                    <p:animEffect transition="out" filter="fade">
                                      <p:cBhvr>
                                        <p:cTn id="21" dur="3000" tmFilter="0, 0; .2, .5; .8, .5; 1, 0"/>
                                        <p:tgtEl>
                                          <p:spTgt spid="3">
                                            <p:txEl>
                                              <p:pRg st="2" end="2"/>
                                            </p:txEl>
                                          </p:spTgt>
                                        </p:tgtEl>
                                      </p:cBhvr>
                                    </p:animEffect>
                                    <p:animScale>
                                      <p:cBhvr>
                                        <p:cTn id="22" dur="1500" autoRev="1" fill="hold"/>
                                        <p:tgtEl>
                                          <p:spTgt spid="3">
                                            <p:txEl>
                                              <p:pRg st="2" end="2"/>
                                            </p:txEl>
                                          </p:spTgt>
                                        </p:tgtEl>
                                      </p:cBhvr>
                                      <p:by x="105000" y="105000"/>
                                    </p:animScale>
                                  </p:childTnLst>
                                </p:cTn>
                              </p:par>
                              <p:par>
                                <p:cTn id="23" presetID="26" presetClass="emph" presetSubtype="0" fill="hold" grpId="0" nodeType="withEffect">
                                  <p:stCondLst>
                                    <p:cond delay="0"/>
                                  </p:stCondLst>
                                  <p:childTnLst>
                                    <p:animEffect transition="out" filter="fade">
                                      <p:cBhvr>
                                        <p:cTn id="24" dur="3000" tmFilter="0, 0; .2, .5; .8, .5; 1, 0"/>
                                        <p:tgtEl>
                                          <p:spTgt spid="3">
                                            <p:txEl>
                                              <p:pRg st="3" end="3"/>
                                            </p:txEl>
                                          </p:spTgt>
                                        </p:tgtEl>
                                      </p:cBhvr>
                                    </p:animEffect>
                                    <p:animScale>
                                      <p:cBhvr>
                                        <p:cTn id="25" dur="1500" autoRev="1" fill="hold"/>
                                        <p:tgtEl>
                                          <p:spTgt spid="3">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304800"/>
            <a:ext cx="8458200" cy="5940088"/>
          </a:xfrm>
          <a:prstGeom prst="rect">
            <a:avLst/>
          </a:prstGeom>
        </p:spPr>
        <p:txBody>
          <a:bodyPr wrap="square">
            <a:spAutoFit/>
          </a:bodyPr>
          <a:lstStyle/>
          <a:p>
            <a:pPr algn="ctr"/>
            <a:r>
              <a:rPr lang="ro-RO" sz="2400" b="1" dirty="0"/>
              <a:t>ISTORIC:</a:t>
            </a:r>
            <a:endParaRPr lang="en-US" sz="2400" dirty="0"/>
          </a:p>
          <a:p>
            <a:r>
              <a:rPr lang="ro-RO" dirty="0" smtClean="0"/>
              <a:t>	</a:t>
            </a:r>
          </a:p>
          <a:p>
            <a:pPr algn="just"/>
            <a:r>
              <a:rPr lang="ro-RO" dirty="0"/>
              <a:t>	</a:t>
            </a:r>
            <a:r>
              <a:rPr lang="ro-RO" sz="2600" dirty="0" smtClean="0"/>
              <a:t>LICEUL </a:t>
            </a:r>
            <a:r>
              <a:rPr lang="ro-RO" sz="2600" dirty="0"/>
              <a:t>TEOLOGIC BAPTIST ,,LOGOS"  face parte din rețeaua liceelor de stat, cu filieră vocațională, fiind subordonat Ministerului Educației Naționale și Cultului Baptist din România. Absolvenții liceului obțin diploma de bacalaureat pe baza de examen (Limba română, Istorie, Geografie) , având posibilitatea de a urma orice formă de învățământ superior din România sau din străinătate. </a:t>
            </a:r>
            <a:endParaRPr lang="ro-RO" sz="2600" dirty="0" smtClean="0"/>
          </a:p>
          <a:p>
            <a:pPr algn="just"/>
            <a:r>
              <a:rPr lang="ro-RO" sz="2600" dirty="0" smtClean="0"/>
              <a:t>	LICEUL </a:t>
            </a:r>
            <a:r>
              <a:rPr lang="ro-RO" sz="2600" dirty="0"/>
              <a:t>LOGOS este membru al „Association of Christian </a:t>
            </a:r>
            <a:r>
              <a:rPr lang="ro-RO" sz="2600" dirty="0" err="1"/>
              <a:t>Schools</a:t>
            </a:r>
            <a:r>
              <a:rPr lang="ro-RO" sz="2600" dirty="0"/>
              <a:t> International” (ACSI) din anul 1991.</a:t>
            </a:r>
            <a:endParaRPr lang="en-US" sz="2600" dirty="0"/>
          </a:p>
          <a:p>
            <a:pPr algn="just"/>
            <a:r>
              <a:rPr lang="ro-RO" sz="2600" dirty="0" smtClean="0"/>
              <a:t>	LICEUL </a:t>
            </a:r>
            <a:r>
              <a:rPr lang="ro-RO" sz="2600" dirty="0"/>
              <a:t>LOGOS urmărește să dea societății o generație de tineri cu temeinice cunoștințe de cultură generală și cu o perspectivă asupra lumii și vieții bazată pe valorile moralei creștine.</a:t>
            </a:r>
            <a:endParaRPr lang="en-US" sz="2600" dirty="0"/>
          </a:p>
        </p:txBody>
      </p:sp>
    </p:spTree>
    <p:extLst>
      <p:ext uri="{BB962C8B-B14F-4D97-AF65-F5344CB8AC3E}">
        <p14:creationId xmlns:p14="http://schemas.microsoft.com/office/powerpoint/2010/main" val="2199175761"/>
      </p:ext>
    </p:extLst>
  </p:cSld>
  <p:clrMapOvr>
    <a:masterClrMapping/>
  </p:clrMapOvr>
  <mc:AlternateContent xmlns:mc="http://schemas.openxmlformats.org/markup-compatibility/2006" xmlns:p14="http://schemas.microsoft.com/office/powerpoint/2010/main">
    <mc:Choice Requires="p14">
      <p:transition spd="slow" p14:dur="1750" advTm="22325">
        <p:blinds dir="vert"/>
      </p:transition>
    </mc:Choice>
    <mc:Fallback xmlns="">
      <p:transition spd="slow" advTm="22325">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81000"/>
            <a:ext cx="8458200" cy="5909310"/>
          </a:xfrm>
          <a:prstGeom prst="rect">
            <a:avLst/>
          </a:prstGeom>
          <a:noFill/>
        </p:spPr>
        <p:txBody>
          <a:bodyPr wrap="square" rtlCol="0">
            <a:spAutoFit/>
          </a:bodyPr>
          <a:lstStyle/>
          <a:p>
            <a:pPr algn="ctr"/>
            <a:r>
              <a:rPr lang="ro-RO" sz="2800" b="1" dirty="0"/>
              <a:t>RESURSE UMANE</a:t>
            </a:r>
            <a:r>
              <a:rPr lang="ro-RO" sz="2800" b="1" dirty="0" smtClean="0"/>
              <a:t>:</a:t>
            </a:r>
          </a:p>
          <a:p>
            <a:pPr algn="ctr"/>
            <a:endParaRPr lang="en-US" dirty="0"/>
          </a:p>
          <a:p>
            <a:pPr algn="just"/>
            <a:r>
              <a:rPr lang="ro-RO" sz="2400" dirty="0" smtClean="0">
                <a:latin typeface="Candara" panose="020E0502030303020204" pitchFamily="34" charset="0"/>
              </a:rPr>
              <a:t>	</a:t>
            </a:r>
            <a:r>
              <a:rPr lang="ro-RO" sz="2600" dirty="0" smtClean="0">
                <a:latin typeface="Candara" panose="020E0502030303020204" pitchFamily="34" charset="0"/>
              </a:rPr>
              <a:t>Unitatea </a:t>
            </a:r>
            <a:r>
              <a:rPr lang="ro-RO" sz="2600" dirty="0">
                <a:latin typeface="Candara" panose="020E0502030303020204" pitchFamily="34" charset="0"/>
              </a:rPr>
              <a:t>școlară asigură calitatea actului educațional prin personal didactic calificat la cele mai înalte standarde. Din totalul de 20 de profesori, majoritatea  au gradul didactic I și II, patru profesori au titlul științific de doctor, predând și în mediul universitar. 60% dintre aceștia au absolvit un masterat în specialitatea de predare. Cadrele didactice care predau disciplinele de specialitate (discipline teologice) activează și în cadrul unor biserici locale (pastor / prezbiter).</a:t>
            </a:r>
            <a:endParaRPr lang="en-US" sz="2600" dirty="0">
              <a:latin typeface="Candara" panose="020E0502030303020204" pitchFamily="34" charset="0"/>
            </a:endParaRPr>
          </a:p>
          <a:p>
            <a:pPr algn="just"/>
            <a:endParaRPr lang="ro-RO" sz="1000" dirty="0" smtClean="0">
              <a:latin typeface="Candara" panose="020E0502030303020204" pitchFamily="34" charset="0"/>
            </a:endParaRPr>
          </a:p>
          <a:p>
            <a:pPr algn="just"/>
            <a:r>
              <a:rPr lang="ro-RO" sz="2600" dirty="0">
                <a:latin typeface="Candara" panose="020E0502030303020204" pitchFamily="34" charset="0"/>
              </a:rPr>
              <a:t>	</a:t>
            </a:r>
            <a:r>
              <a:rPr lang="ro-RO" sz="2600" dirty="0" smtClean="0">
                <a:latin typeface="Candara" panose="020E0502030303020204" pitchFamily="34" charset="0"/>
              </a:rPr>
              <a:t>Permanent </a:t>
            </a:r>
            <a:r>
              <a:rPr lang="ro-RO" sz="2600" dirty="0">
                <a:latin typeface="Candara" panose="020E0502030303020204" pitchFamily="34" charset="0"/>
              </a:rPr>
              <a:t>cadrele didactice urmează </a:t>
            </a:r>
            <a:r>
              <a:rPr lang="ro-RO" sz="2600" dirty="0" smtClean="0">
                <a:latin typeface="Candara" panose="020E0502030303020204" pitchFamily="34" charset="0"/>
              </a:rPr>
              <a:t>activități </a:t>
            </a:r>
            <a:r>
              <a:rPr lang="ro-RO" sz="2600" dirty="0">
                <a:latin typeface="Candara" panose="020E0502030303020204" pitchFamily="34" charset="0"/>
              </a:rPr>
              <a:t>de perfecționare metodică, obținând performanțe în activitățile didactice școlare și </a:t>
            </a:r>
            <a:r>
              <a:rPr lang="ro-RO" sz="2600" dirty="0" smtClean="0">
                <a:latin typeface="Candara" panose="020E0502030303020204" pitchFamily="34" charset="0"/>
              </a:rPr>
              <a:t>extracuriculare</a:t>
            </a:r>
            <a:r>
              <a:rPr lang="en-US" sz="2600" dirty="0" smtClean="0">
                <a:latin typeface="Candara" panose="020E0502030303020204" pitchFamily="34" charset="0"/>
              </a:rPr>
              <a:t>.</a:t>
            </a:r>
            <a:endParaRPr lang="en-US" sz="2600" dirty="0">
              <a:latin typeface="Candara" panose="020E0502030303020204" pitchFamily="34" charset="0"/>
            </a:endParaRPr>
          </a:p>
        </p:txBody>
      </p:sp>
    </p:spTree>
    <p:extLst>
      <p:ext uri="{BB962C8B-B14F-4D97-AF65-F5344CB8AC3E}">
        <p14:creationId xmlns:p14="http://schemas.microsoft.com/office/powerpoint/2010/main" val="549365542"/>
      </p:ext>
    </p:extLst>
  </p:cSld>
  <p:clrMapOvr>
    <a:masterClrMapping/>
  </p:clrMapOvr>
  <mc:AlternateContent xmlns:mc="http://schemas.openxmlformats.org/markup-compatibility/2006" xmlns:p14="http://schemas.microsoft.com/office/powerpoint/2010/main">
    <mc:Choice Requires="p14">
      <p:transition spd="slow" p14:dur="1750" advTm="17678">
        <p:blinds dir="vert"/>
      </p:transition>
    </mc:Choice>
    <mc:Fallback xmlns="">
      <p:transition spd="slow" advTm="17678">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0"/>
            <a:ext cx="8462772" cy="2616101"/>
          </a:xfrm>
          <a:prstGeom prst="rect">
            <a:avLst/>
          </a:prstGeom>
        </p:spPr>
        <p:txBody>
          <a:bodyPr wrap="square">
            <a:spAutoFit/>
          </a:bodyPr>
          <a:lstStyle/>
          <a:p>
            <a:pPr algn="ctr"/>
            <a:r>
              <a:rPr lang="ro-RO" sz="2400" b="1" dirty="0"/>
              <a:t>OFERTA </a:t>
            </a:r>
            <a:r>
              <a:rPr lang="ro-RO" sz="2400" b="1" dirty="0" smtClean="0"/>
              <a:t>EDUCAȚIONALĂ:</a:t>
            </a:r>
            <a:endParaRPr lang="ro-RO" sz="2400" dirty="0" smtClean="0"/>
          </a:p>
          <a:p>
            <a:pPr algn="just"/>
            <a:r>
              <a:rPr lang="ro-RO" sz="2000" dirty="0" smtClean="0"/>
              <a:t>Oferta </a:t>
            </a:r>
            <a:r>
              <a:rPr lang="ro-RO" sz="2000" dirty="0"/>
              <a:t>educațională pentru anul școlar 2014-2015</a:t>
            </a:r>
            <a:r>
              <a:rPr lang="ro-RO" sz="2000" dirty="0" smtClean="0"/>
              <a:t>: </a:t>
            </a:r>
            <a:r>
              <a:rPr lang="ro-RO" sz="2000" b="1" dirty="0" smtClean="0"/>
              <a:t>învățământ </a:t>
            </a:r>
            <a:r>
              <a:rPr lang="ro-RO" sz="2000" b="1" dirty="0"/>
              <a:t>liceal (</a:t>
            </a:r>
            <a:r>
              <a:rPr lang="ro-RO" sz="2000" b="1" dirty="0" smtClean="0"/>
              <a:t>zi) Filieră vocațională</a:t>
            </a:r>
            <a:r>
              <a:rPr lang="ro-RO" sz="2000" dirty="0" smtClean="0"/>
              <a:t> </a:t>
            </a:r>
            <a:r>
              <a:rPr lang="ro-RO" sz="2000" dirty="0"/>
              <a:t>- clasa a IX-a 				    </a:t>
            </a:r>
            <a:br>
              <a:rPr lang="ro-RO" sz="2000" dirty="0"/>
            </a:br>
            <a:r>
              <a:rPr lang="en-US" sz="2000" dirty="0" smtClean="0"/>
              <a:t>	</a:t>
            </a:r>
            <a:r>
              <a:rPr lang="ro-RO" sz="2000" b="1" dirty="0" smtClean="0"/>
              <a:t>Profil </a:t>
            </a:r>
            <a:r>
              <a:rPr lang="ro-RO" sz="2000" b="1" dirty="0"/>
              <a:t>teologic</a:t>
            </a:r>
            <a:r>
              <a:rPr lang="ro-RO" sz="2000" dirty="0"/>
              <a:t> - </a:t>
            </a:r>
            <a:r>
              <a:rPr lang="ro-RO" sz="2000" b="1" dirty="0"/>
              <a:t>28</a:t>
            </a:r>
            <a:r>
              <a:rPr lang="ro-RO" sz="2000" dirty="0"/>
              <a:t> de locuri   </a:t>
            </a:r>
            <a:endParaRPr lang="en-US" sz="2000" dirty="0"/>
          </a:p>
          <a:p>
            <a:pPr algn="just"/>
            <a:r>
              <a:rPr lang="ro-RO" sz="2000" dirty="0" smtClean="0"/>
              <a:t>	Proba </a:t>
            </a:r>
            <a:r>
              <a:rPr lang="ro-RO" sz="2000" dirty="0"/>
              <a:t>eliminatorie de admitere constă într-un interviu de verificare a cunoștințelor biblice si a </a:t>
            </a:r>
            <a:r>
              <a:rPr lang="ro-RO" sz="2000" dirty="0" smtClean="0"/>
              <a:t>motivaţiei </a:t>
            </a:r>
            <a:r>
              <a:rPr lang="ro-RO" sz="2000" dirty="0"/>
              <a:t>alegerii acestui liceu, la care iau parte atât elevul cât și părinții săi. Opțiunea de înscriere se poate realiza înaintea sesiunii de admitere computerizată.</a:t>
            </a:r>
            <a:endParaRPr lang="en-US" sz="2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2819400"/>
            <a:ext cx="5637490" cy="3810000"/>
          </a:xfrm>
          <a:prstGeom prst="rect">
            <a:avLst/>
          </a:prstGeom>
          <a:ln>
            <a:noFill/>
          </a:ln>
          <a:effectLst>
            <a:softEdge rad="112500"/>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940" y="5105400"/>
            <a:ext cx="2088260" cy="1524000"/>
          </a:xfrm>
          <a:prstGeom prst="rect">
            <a:avLst/>
          </a:prstGeom>
          <a:ln>
            <a:noFill/>
          </a:ln>
          <a:effectLst>
            <a:softEdge rad="112500"/>
          </a:effectLst>
        </p:spPr>
      </p:pic>
    </p:spTree>
    <p:extLst>
      <p:ext uri="{BB962C8B-B14F-4D97-AF65-F5344CB8AC3E}">
        <p14:creationId xmlns:p14="http://schemas.microsoft.com/office/powerpoint/2010/main" val="2798725189"/>
      </p:ext>
    </p:extLst>
  </p:cSld>
  <p:clrMapOvr>
    <a:masterClrMapping/>
  </p:clrMapOvr>
  <mc:AlternateContent xmlns:mc="http://schemas.openxmlformats.org/markup-compatibility/2006" xmlns:p14="http://schemas.microsoft.com/office/powerpoint/2010/main">
    <mc:Choice Requires="p14">
      <p:transition spd="slow" p14:dur="1750" advTm="17807">
        <p:blinds dir="vert"/>
      </p:transition>
    </mc:Choice>
    <mc:Fallback xmlns="">
      <p:transition spd="slow" advTm="1780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500"/>
                                        <p:tgtEl>
                                          <p:spTgt spid="4"/>
                                        </p:tgtEl>
                                      </p:cBhvr>
                                    </p:animEffect>
                                  </p:childTnLst>
                                </p:cTn>
                              </p:par>
                              <p:par>
                                <p:cTn id="8" presetID="26" presetClass="emph" presetSubtype="0" fill="hold" nodeType="withEffect">
                                  <p:stCondLst>
                                    <p:cond delay="500"/>
                                  </p:stCondLst>
                                  <p:childTnLst>
                                    <p:animEffect transition="out" filter="fade">
                                      <p:cBhvr>
                                        <p:cTn id="9" dur="1000" tmFilter="0, 0; .2, .5; .8, .5; 1, 0"/>
                                        <p:tgtEl>
                                          <p:spTgt spid="7"/>
                                        </p:tgtEl>
                                      </p:cBhvr>
                                    </p:animEffect>
                                    <p:animScale>
                                      <p:cBhvr>
                                        <p:cTn id="10" dur="500" autoRev="1" fill="hold"/>
                                        <p:tgtEl>
                                          <p:spTgt spid="7"/>
                                        </p:tgtEl>
                                      </p:cBhvr>
                                      <p:by x="105000" y="105000"/>
                                    </p:animScale>
                                  </p:childTnLst>
                                </p:cTn>
                              </p:par>
                              <p:par>
                                <p:cTn id="11" presetID="10" presetClass="entr" presetSubtype="0" fill="hold" nodeType="withEffect">
                                  <p:stCondLst>
                                    <p:cond delay="7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10277"/>
            <a:ext cx="8458200" cy="1015663"/>
          </a:xfrm>
          <a:prstGeom prst="rect">
            <a:avLst/>
          </a:prstGeom>
        </p:spPr>
        <p:txBody>
          <a:bodyPr wrap="square">
            <a:spAutoFit/>
          </a:bodyPr>
          <a:lstStyle/>
          <a:p>
            <a:pPr algn="ctr"/>
            <a:r>
              <a:rPr lang="ro-RO" sz="2400" b="1" dirty="0"/>
              <a:t>BAZA MATERIALĂ:</a:t>
            </a:r>
            <a:endParaRPr lang="en-US" sz="2400" dirty="0"/>
          </a:p>
          <a:p>
            <a:pPr algn="just"/>
            <a:r>
              <a:rPr lang="ro-RO" dirty="0" smtClean="0">
                <a:solidFill>
                  <a:srgbClr val="002060"/>
                </a:solidFill>
              </a:rPr>
              <a:t>	Liceul </a:t>
            </a:r>
            <a:r>
              <a:rPr lang="ro-RO" dirty="0">
                <a:solidFill>
                  <a:srgbClr val="002060"/>
                </a:solidFill>
              </a:rPr>
              <a:t>dispune de o bază materială modernă și atractivă, asigurată de </a:t>
            </a:r>
            <a:r>
              <a:rPr lang="ro-RO" dirty="0" smtClean="0">
                <a:solidFill>
                  <a:srgbClr val="002060"/>
                </a:solidFill>
              </a:rPr>
              <a:t>Consiliul </a:t>
            </a:r>
            <a:r>
              <a:rPr lang="ro-RO" dirty="0">
                <a:solidFill>
                  <a:srgbClr val="002060"/>
                </a:solidFill>
              </a:rPr>
              <a:t>Local al Primăriei Sector 3. Dintre acestea menționăm</a:t>
            </a:r>
            <a:r>
              <a:rPr lang="ro-RO" dirty="0" smtClean="0">
                <a:solidFill>
                  <a:srgbClr val="002060"/>
                </a:solidFill>
              </a:rPr>
              <a:t>:</a:t>
            </a:r>
            <a:endParaRPr lang="en-US" dirty="0" smtClean="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7800" y="2057400"/>
            <a:ext cx="6197600" cy="4648200"/>
          </a:xfrm>
          <a:prstGeom prst="rect">
            <a:avLst/>
          </a:prstGeom>
          <a:ln>
            <a:noFill/>
          </a:ln>
          <a:effectLst>
            <a:softEdge rad="112500"/>
          </a:effectLst>
        </p:spPr>
      </p:pic>
      <p:sp>
        <p:nvSpPr>
          <p:cNvPr id="7" name="Rectangle 6"/>
          <p:cNvSpPr/>
          <p:nvPr/>
        </p:nvSpPr>
        <p:spPr>
          <a:xfrm>
            <a:off x="304800" y="1984668"/>
            <a:ext cx="2291184" cy="369332"/>
          </a:xfrm>
          <a:prstGeom prst="rect">
            <a:avLst/>
          </a:prstGeom>
        </p:spPr>
        <p:txBody>
          <a:bodyPr wrap="square">
            <a:spAutoFit/>
          </a:bodyPr>
          <a:lstStyle/>
          <a:p>
            <a:pPr marL="285750" lvl="0" indent="-285750" algn="just">
              <a:buFont typeface="Wingdings" panose="05000000000000000000" pitchFamily="2" charset="2"/>
              <a:buChar char="q"/>
            </a:pPr>
            <a:r>
              <a:rPr lang="ro-RO" dirty="0" smtClean="0">
                <a:solidFill>
                  <a:srgbClr val="002060"/>
                </a:solidFill>
              </a:rPr>
              <a:t>biblioteca școlară</a:t>
            </a:r>
            <a:endParaRPr lang="en-US" dirty="0" smtClean="0">
              <a:solidFill>
                <a:srgbClr val="002060"/>
              </a:solidFill>
            </a:endParaRPr>
          </a:p>
        </p:txBody>
      </p:sp>
      <p:sp>
        <p:nvSpPr>
          <p:cNvPr id="8" name="Rectangle 7"/>
          <p:cNvSpPr/>
          <p:nvPr/>
        </p:nvSpPr>
        <p:spPr>
          <a:xfrm>
            <a:off x="304800" y="1315010"/>
            <a:ext cx="5562600" cy="646331"/>
          </a:xfrm>
          <a:prstGeom prst="rect">
            <a:avLst/>
          </a:prstGeom>
        </p:spPr>
        <p:txBody>
          <a:bodyPr wrap="square">
            <a:spAutoFit/>
          </a:bodyPr>
          <a:lstStyle/>
          <a:p>
            <a:pPr marL="285750" lvl="0" indent="-285750" algn="just">
              <a:buFont typeface="Wingdings" panose="05000000000000000000" pitchFamily="2" charset="2"/>
              <a:buChar char="q"/>
            </a:pPr>
            <a:r>
              <a:rPr lang="ro-RO" dirty="0" smtClean="0">
                <a:solidFill>
                  <a:srgbClr val="002060"/>
                </a:solidFill>
              </a:rPr>
              <a:t>patru săli de clasă cu mobilier modular</a:t>
            </a:r>
          </a:p>
          <a:p>
            <a:pPr marL="285750" indent="-285750" algn="just">
              <a:buFont typeface="Wingdings" panose="05000000000000000000" pitchFamily="2" charset="2"/>
              <a:buChar char="q"/>
            </a:pPr>
            <a:r>
              <a:rPr lang="ro-RO" dirty="0" smtClean="0">
                <a:solidFill>
                  <a:srgbClr val="002060"/>
                </a:solidFill>
              </a:rPr>
              <a:t>laborator de informatică</a:t>
            </a:r>
            <a:endParaRPr lang="en-US" dirty="0" smtClean="0">
              <a:solidFill>
                <a:srgbClr val="002060"/>
              </a:solidFill>
            </a:endParaRPr>
          </a:p>
        </p:txBody>
      </p:sp>
      <p:sp>
        <p:nvSpPr>
          <p:cNvPr id="9" name="Rectangle 8"/>
          <p:cNvSpPr/>
          <p:nvPr/>
        </p:nvSpPr>
        <p:spPr>
          <a:xfrm>
            <a:off x="304800" y="3458170"/>
            <a:ext cx="1993392" cy="923330"/>
          </a:xfrm>
          <a:prstGeom prst="rect">
            <a:avLst/>
          </a:prstGeom>
        </p:spPr>
        <p:txBody>
          <a:bodyPr wrap="square">
            <a:spAutoFit/>
          </a:bodyPr>
          <a:lstStyle/>
          <a:p>
            <a:pPr marL="285750" lvl="0" indent="-285750" algn="just">
              <a:buFont typeface="Wingdings" panose="05000000000000000000" pitchFamily="2" charset="2"/>
              <a:buChar char="q"/>
            </a:pPr>
            <a:r>
              <a:rPr lang="ro-RO" dirty="0" smtClean="0">
                <a:solidFill>
                  <a:srgbClr val="002060"/>
                </a:solidFill>
              </a:rPr>
              <a:t>cabinet medical</a:t>
            </a:r>
            <a:endParaRPr lang="en-US" dirty="0" smtClean="0">
              <a:solidFill>
                <a:srgbClr val="002060"/>
              </a:solidFill>
            </a:endParaRPr>
          </a:p>
          <a:p>
            <a:pPr marL="285750" lvl="0" indent="-285750" algn="just">
              <a:buFont typeface="Wingdings" panose="05000000000000000000" pitchFamily="2" charset="2"/>
              <a:buChar char="q"/>
            </a:pPr>
            <a:r>
              <a:rPr lang="ro-RO" dirty="0" smtClean="0">
                <a:solidFill>
                  <a:srgbClr val="002060"/>
                </a:solidFill>
              </a:rPr>
              <a:t>sală de sport</a:t>
            </a:r>
            <a:endParaRPr lang="en-US" dirty="0" smtClean="0">
              <a:solidFill>
                <a:srgbClr val="002060"/>
              </a:solidFill>
            </a:endParaRPr>
          </a:p>
          <a:p>
            <a:pPr marL="285750" lvl="0" indent="-285750" algn="just">
              <a:buFont typeface="Wingdings" panose="05000000000000000000" pitchFamily="2" charset="2"/>
              <a:buChar char="q"/>
            </a:pPr>
            <a:r>
              <a:rPr lang="ro-RO" dirty="0" smtClean="0">
                <a:solidFill>
                  <a:srgbClr val="002060"/>
                </a:solidFill>
              </a:rPr>
              <a:t>capelă</a:t>
            </a:r>
            <a:endParaRPr lang="en-US" dirty="0">
              <a:solidFill>
                <a:srgbClr val="002060"/>
              </a:solidFill>
            </a:endParaRPr>
          </a:p>
        </p:txBody>
      </p:sp>
    </p:spTree>
    <p:custDataLst>
      <p:tags r:id="rId1"/>
    </p:custDataLst>
    <p:extLst>
      <p:ext uri="{BB962C8B-B14F-4D97-AF65-F5344CB8AC3E}">
        <p14:creationId xmlns:p14="http://schemas.microsoft.com/office/powerpoint/2010/main" val="1437663123"/>
      </p:ext>
    </p:extLst>
  </p:cSld>
  <p:clrMapOvr>
    <a:masterClrMapping/>
  </p:clrMapOvr>
  <mc:AlternateContent xmlns:mc="http://schemas.openxmlformats.org/markup-compatibility/2006" xmlns:p14="http://schemas.microsoft.com/office/powerpoint/2010/main">
    <mc:Choice Requires="p14">
      <p:transition spd="slow" p14:dur="1750" advTm="16772">
        <p:blinds dir="vert"/>
      </p:transition>
    </mc:Choice>
    <mc:Fallback xmlns="">
      <p:transition spd="slow" advTm="16772">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500"/>
                                        <p:tgtEl>
                                          <p:spTgt spid="8"/>
                                        </p:tgtEl>
                                      </p:cBhvr>
                                    </p:animEffect>
                                    <p:anim calcmode="lin" valueType="num">
                                      <p:cBhvr>
                                        <p:cTn id="13" dur="1500" fill="hold"/>
                                        <p:tgtEl>
                                          <p:spTgt spid="8"/>
                                        </p:tgtEl>
                                        <p:attrNameLst>
                                          <p:attrName>ppt_x</p:attrName>
                                        </p:attrNameLst>
                                      </p:cBhvr>
                                      <p:tavLst>
                                        <p:tav tm="0">
                                          <p:val>
                                            <p:strVal val="#ppt_x"/>
                                          </p:val>
                                        </p:tav>
                                        <p:tav tm="100000">
                                          <p:val>
                                            <p:strVal val="#ppt_x"/>
                                          </p:val>
                                        </p:tav>
                                      </p:tavLst>
                                    </p:anim>
                                    <p:anim calcmode="lin" valueType="num">
                                      <p:cBhvr>
                                        <p:cTn id="14" dur="1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500"/>
                                        <p:tgtEl>
                                          <p:spTgt spid="7"/>
                                        </p:tgtEl>
                                      </p:cBhvr>
                                    </p:animEffect>
                                    <p:anim calcmode="lin" valueType="num">
                                      <p:cBhvr>
                                        <p:cTn id="18" dur="1500" fill="hold"/>
                                        <p:tgtEl>
                                          <p:spTgt spid="7"/>
                                        </p:tgtEl>
                                        <p:attrNameLst>
                                          <p:attrName>ppt_x</p:attrName>
                                        </p:attrNameLst>
                                      </p:cBhvr>
                                      <p:tavLst>
                                        <p:tav tm="0">
                                          <p:val>
                                            <p:strVal val="#ppt_x"/>
                                          </p:val>
                                        </p:tav>
                                        <p:tav tm="100000">
                                          <p:val>
                                            <p:strVal val="#ppt_x"/>
                                          </p:val>
                                        </p:tav>
                                      </p:tavLst>
                                    </p:anim>
                                    <p:anim calcmode="lin" valueType="num">
                                      <p:cBhvr>
                                        <p:cTn id="19" dur="1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500"/>
                                        <p:tgtEl>
                                          <p:spTgt spid="9"/>
                                        </p:tgtEl>
                                      </p:cBhvr>
                                    </p:animEffect>
                                    <p:anim calcmode="lin" valueType="num">
                                      <p:cBhvr>
                                        <p:cTn id="23" dur="1500" fill="hold"/>
                                        <p:tgtEl>
                                          <p:spTgt spid="9"/>
                                        </p:tgtEl>
                                        <p:attrNameLst>
                                          <p:attrName>ppt_x</p:attrName>
                                        </p:attrNameLst>
                                      </p:cBhvr>
                                      <p:tavLst>
                                        <p:tav tm="0">
                                          <p:val>
                                            <p:strVal val="#ppt_x"/>
                                          </p:val>
                                        </p:tav>
                                        <p:tav tm="100000">
                                          <p:val>
                                            <p:strVal val="#ppt_x"/>
                                          </p:val>
                                        </p:tav>
                                      </p:tavLst>
                                    </p:anim>
                                    <p:anim calcmode="lin" valueType="num">
                                      <p:cBhvr>
                                        <p:cTn id="24" dur="1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50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86096"/>
            <a:ext cx="8382000" cy="6324600"/>
          </a:xfrm>
          <a:prstGeom prst="rect">
            <a:avLst/>
          </a:prstGeom>
          <a:ln>
            <a:noFill/>
          </a:ln>
          <a:effectLst>
            <a:softEdge rad="112500"/>
          </a:effectLst>
        </p:spPr>
      </p:pic>
      <p:sp>
        <p:nvSpPr>
          <p:cNvPr id="3" name="TextBox 2"/>
          <p:cNvSpPr txBox="1"/>
          <p:nvPr/>
        </p:nvSpPr>
        <p:spPr>
          <a:xfrm flipH="1">
            <a:off x="4419600" y="457200"/>
            <a:ext cx="4495800" cy="523220"/>
          </a:xfrm>
          <a:prstGeom prst="rect">
            <a:avLst/>
          </a:prstGeom>
          <a:noFill/>
        </p:spPr>
        <p:txBody>
          <a:bodyPr wrap="square" rtlCol="0">
            <a:spAutoFit/>
          </a:bodyPr>
          <a:lstStyle/>
          <a:p>
            <a:r>
              <a:rPr lang="en-US" sz="2800" b="1" dirty="0" smtClean="0"/>
              <a:t>CORUL LICEULUI ,,LOGOS”</a:t>
            </a:r>
            <a:endParaRPr lang="en-US" sz="2800" b="1" dirty="0"/>
          </a:p>
        </p:txBody>
      </p:sp>
    </p:spTree>
    <p:extLst>
      <p:ext uri="{BB962C8B-B14F-4D97-AF65-F5344CB8AC3E}">
        <p14:creationId xmlns:p14="http://schemas.microsoft.com/office/powerpoint/2010/main" val="371513244"/>
      </p:ext>
    </p:extLst>
  </p:cSld>
  <p:clrMapOvr>
    <a:masterClrMapping/>
  </p:clrMapOvr>
  <mc:AlternateContent xmlns:mc="http://schemas.openxmlformats.org/markup-compatibility/2006" xmlns:p14="http://schemas.microsoft.com/office/powerpoint/2010/main">
    <mc:Choice Requires="p14">
      <p:transition spd="slow" p14:dur="1750" advTm="2961">
        <p:blinds dir="vert"/>
      </p:transition>
    </mc:Choice>
    <mc:Fallback xmlns="">
      <p:transition spd="slow" advTm="296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457200"/>
            <a:ext cx="8458200" cy="6115050"/>
          </a:xfrm>
          <a:prstGeom prst="rect">
            <a:avLst/>
          </a:prstGeom>
          <a:ln>
            <a:noFill/>
          </a:ln>
          <a:effectLst>
            <a:softEdge rad="112500"/>
          </a:effectLst>
        </p:spPr>
      </p:pic>
      <p:sp>
        <p:nvSpPr>
          <p:cNvPr id="5" name="TextBox 4"/>
          <p:cNvSpPr txBox="1"/>
          <p:nvPr/>
        </p:nvSpPr>
        <p:spPr>
          <a:xfrm>
            <a:off x="2667000" y="685800"/>
            <a:ext cx="4648200" cy="707886"/>
          </a:xfrm>
          <a:prstGeom prst="rect">
            <a:avLst/>
          </a:prstGeom>
          <a:noFill/>
        </p:spPr>
        <p:txBody>
          <a:bodyPr wrap="square" rtlCol="0">
            <a:spAutoFit/>
          </a:bodyPr>
          <a:lstStyle/>
          <a:p>
            <a:r>
              <a:rPr lang="en-US" sz="4000" b="1" dirty="0" err="1" smtClean="0">
                <a:latin typeface="Colonna MT" pitchFamily="82" charset="0"/>
              </a:rPr>
              <a:t>Ziua</a:t>
            </a:r>
            <a:r>
              <a:rPr lang="en-US" sz="4000" b="1" dirty="0" smtClean="0">
                <a:latin typeface="Colonna MT" pitchFamily="82" charset="0"/>
              </a:rPr>
              <a:t>  </a:t>
            </a:r>
            <a:r>
              <a:rPr lang="en-US" sz="4000" b="1" dirty="0" err="1" smtClean="0">
                <a:latin typeface="Colonna MT" pitchFamily="82" charset="0"/>
              </a:rPr>
              <a:t>Recunostintei</a:t>
            </a:r>
            <a:endParaRPr lang="en-US" sz="4000" b="1" dirty="0">
              <a:latin typeface="Colonna MT" pitchFamily="82" charset="0"/>
            </a:endParaRPr>
          </a:p>
        </p:txBody>
      </p:sp>
    </p:spTree>
    <p:extLst>
      <p:ext uri="{BB962C8B-B14F-4D97-AF65-F5344CB8AC3E}">
        <p14:creationId xmlns:p14="http://schemas.microsoft.com/office/powerpoint/2010/main" val="4199015208"/>
      </p:ext>
    </p:extLst>
  </p:cSld>
  <p:clrMapOvr>
    <a:masterClrMapping/>
  </p:clrMapOvr>
  <mc:AlternateContent xmlns:mc="http://schemas.openxmlformats.org/markup-compatibility/2006" xmlns:p14="http://schemas.microsoft.com/office/powerpoint/2010/main">
    <mc:Choice Requires="p14">
      <p:transition spd="slow" p14:dur="1750" advTm="3029">
        <p:blinds dir="vert"/>
      </p:transition>
    </mc:Choice>
    <mc:Fallback xmlns="">
      <p:transition spd="slow" advTm="3029">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250"/>
                                  </p:stCondLst>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fltVal val="0"/>
                                          </p:val>
                                        </p:tav>
                                        <p:tav tm="100000">
                                          <p:val>
                                            <p:strVal val="#ppt_w"/>
                                          </p:val>
                                        </p:tav>
                                      </p:tavLst>
                                    </p:anim>
                                    <p:anim calcmode="lin" valueType="num">
                                      <p:cBhvr>
                                        <p:cTn id="8" dur="1750" fill="hold"/>
                                        <p:tgtEl>
                                          <p:spTgt spid="2"/>
                                        </p:tgtEl>
                                        <p:attrNameLst>
                                          <p:attrName>ppt_h</p:attrName>
                                        </p:attrNameLst>
                                      </p:cBhvr>
                                      <p:tavLst>
                                        <p:tav tm="0">
                                          <p:val>
                                            <p:fltVal val="0"/>
                                          </p:val>
                                        </p:tav>
                                        <p:tav tm="100000">
                                          <p:val>
                                            <p:strVal val="#ppt_h"/>
                                          </p:val>
                                        </p:tav>
                                      </p:tavLst>
                                    </p:anim>
                                    <p:anim calcmode="lin" valueType="num">
                                      <p:cBhvr>
                                        <p:cTn id="9" dur="1750" fill="hold"/>
                                        <p:tgtEl>
                                          <p:spTgt spid="2"/>
                                        </p:tgtEl>
                                        <p:attrNameLst>
                                          <p:attrName>style.rotation</p:attrName>
                                        </p:attrNameLst>
                                      </p:cBhvr>
                                      <p:tavLst>
                                        <p:tav tm="0">
                                          <p:val>
                                            <p:fltVal val="90"/>
                                          </p:val>
                                        </p:tav>
                                        <p:tav tm="100000">
                                          <p:val>
                                            <p:fltVal val="0"/>
                                          </p:val>
                                        </p:tav>
                                      </p:tavLst>
                                    </p:anim>
                                    <p:animEffect transition="in" filter="fade">
                                      <p:cBhvr>
                                        <p:cTn id="10"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8763000" cy="6217087"/>
          </a:xfrm>
          <a:prstGeom prst="rect">
            <a:avLst/>
          </a:prstGeom>
        </p:spPr>
        <p:txBody>
          <a:bodyPr wrap="square">
            <a:spAutoFit/>
          </a:bodyPr>
          <a:lstStyle/>
          <a:p>
            <a:pPr algn="ctr"/>
            <a:r>
              <a:rPr lang="ro-RO" sz="2400" b="1" dirty="0"/>
              <a:t>PROIECTE ȘI PROGRAME EDUCATIVE:</a:t>
            </a:r>
            <a:endParaRPr lang="en-US" sz="2400" b="1" dirty="0"/>
          </a:p>
          <a:p>
            <a:pPr algn="just"/>
            <a:r>
              <a:rPr lang="en-US" sz="2200" dirty="0" smtClean="0"/>
              <a:t>	</a:t>
            </a:r>
            <a:r>
              <a:rPr lang="ro-RO" sz="2200" dirty="0" smtClean="0"/>
              <a:t>Unitatea şcolară </a:t>
            </a:r>
            <a:r>
              <a:rPr lang="ro-RO" sz="2200" dirty="0"/>
              <a:t>este implicata permanent </a:t>
            </a:r>
            <a:r>
              <a:rPr lang="ro-RO" sz="2200" dirty="0" smtClean="0"/>
              <a:t>într-o </a:t>
            </a:r>
            <a:r>
              <a:rPr lang="ro-RO" sz="2200" dirty="0"/>
              <a:t>gama diversificata de proiecte </a:t>
            </a:r>
            <a:r>
              <a:rPr lang="ro-RO" sz="2200" dirty="0" smtClean="0"/>
              <a:t>şi </a:t>
            </a:r>
            <a:r>
              <a:rPr lang="ro-RO" sz="2200" dirty="0"/>
              <a:t>programe educative, care asigura  transferul interdisciplinar </a:t>
            </a:r>
            <a:r>
              <a:rPr lang="ro-RO" sz="2200" dirty="0" smtClean="0"/>
              <a:t>şi </a:t>
            </a:r>
            <a:r>
              <a:rPr lang="ro-RO" sz="2200" dirty="0" err="1"/>
              <a:t>transdisciplinar</a:t>
            </a:r>
            <a:r>
              <a:rPr lang="ro-RO" sz="2200" dirty="0"/>
              <a:t>. </a:t>
            </a:r>
            <a:r>
              <a:rPr lang="ro-RO" sz="2200" dirty="0" smtClean="0"/>
              <a:t>Având în </a:t>
            </a:r>
            <a:r>
              <a:rPr lang="ro-RO" sz="2200" dirty="0"/>
              <a:t>vedere specificul liceului, proiectele educative sunt derulate </a:t>
            </a:r>
            <a:r>
              <a:rPr lang="ro-RO" sz="2200" dirty="0" smtClean="0"/>
              <a:t>în </a:t>
            </a:r>
            <a:r>
              <a:rPr lang="ro-RO" sz="2200" dirty="0"/>
              <a:t>parteneriat cu </a:t>
            </a:r>
            <a:r>
              <a:rPr lang="ro-RO" sz="2200" dirty="0" smtClean="0"/>
              <a:t>organizaţii </a:t>
            </a:r>
            <a:r>
              <a:rPr lang="ro-RO" sz="2200" dirty="0"/>
              <a:t>si biserici la nivel local, </a:t>
            </a:r>
            <a:r>
              <a:rPr lang="ro-RO" sz="2200" dirty="0" smtClean="0"/>
              <a:t>naţional şi internaţional</a:t>
            </a:r>
            <a:r>
              <a:rPr lang="ro-RO" sz="2200" dirty="0"/>
              <a:t>. </a:t>
            </a:r>
            <a:endParaRPr lang="en-US" sz="2200" dirty="0"/>
          </a:p>
          <a:p>
            <a:pPr algn="just"/>
            <a:r>
              <a:rPr lang="ro-RO" sz="2200" dirty="0"/>
              <a:t>Programele educative </a:t>
            </a:r>
            <a:r>
              <a:rPr lang="ro-RO" sz="2200" dirty="0" smtClean="0"/>
              <a:t>îşi </a:t>
            </a:r>
            <a:r>
              <a:rPr lang="ro-RO" sz="2200" dirty="0"/>
              <a:t>propun să exploreze valorile educaţiei </a:t>
            </a:r>
            <a:r>
              <a:rPr lang="ro-RO" sz="2200" dirty="0" err="1"/>
              <a:t>nonformale</a:t>
            </a:r>
            <a:r>
              <a:rPr lang="ro-RO" sz="2200" dirty="0"/>
              <a:t>, folosind  deschiderea elevilor către valorile spirituale, pentru dezvoltarea de competenţe şi formarea de atitudini comportamentale bazate pe morala creștină:</a:t>
            </a:r>
            <a:endParaRPr lang="en-US" sz="2200" dirty="0"/>
          </a:p>
          <a:p>
            <a:pPr marL="1257300" lvl="2" indent="-342900" algn="just">
              <a:buClr>
                <a:schemeClr val="bg2">
                  <a:lumMod val="25000"/>
                </a:schemeClr>
              </a:buClr>
              <a:buFont typeface="Wingdings" panose="05000000000000000000" pitchFamily="2" charset="2"/>
              <a:buChar char="ü"/>
            </a:pPr>
            <a:r>
              <a:rPr lang="ro-RO" sz="2200" dirty="0" smtClean="0"/>
              <a:t>Conferinţa </a:t>
            </a:r>
            <a:r>
              <a:rPr lang="ro-RO" sz="2200" dirty="0"/>
              <a:t>europeana a elevilor lideri, Budapesta;</a:t>
            </a:r>
            <a:endParaRPr lang="en-US" sz="2200" dirty="0"/>
          </a:p>
          <a:p>
            <a:pPr marL="1257300" lvl="2" indent="-342900" algn="just">
              <a:buClr>
                <a:schemeClr val="bg2">
                  <a:lumMod val="25000"/>
                </a:schemeClr>
              </a:buClr>
              <a:buFont typeface="Wingdings" panose="05000000000000000000" pitchFamily="2" charset="2"/>
              <a:buChar char="ü"/>
            </a:pPr>
            <a:r>
              <a:rPr lang="ro-RO" sz="2200" dirty="0"/>
              <a:t>Festivalul </a:t>
            </a:r>
            <a:r>
              <a:rPr lang="ro-RO" sz="2200" dirty="0" smtClean="0"/>
              <a:t>naţional </a:t>
            </a:r>
            <a:r>
              <a:rPr lang="ro-RO" sz="2200" dirty="0"/>
              <a:t>al corurilor </a:t>
            </a:r>
            <a:r>
              <a:rPr lang="ro-RO" sz="2200" i="1" dirty="0"/>
              <a:t>Soli </a:t>
            </a:r>
            <a:r>
              <a:rPr lang="ro-RO" sz="2200" i="1" dirty="0" err="1"/>
              <a:t>Deo</a:t>
            </a:r>
            <a:r>
              <a:rPr lang="ro-RO" sz="2200" i="1" dirty="0"/>
              <a:t> Gloria;</a:t>
            </a:r>
            <a:endParaRPr lang="en-US" sz="2200" dirty="0"/>
          </a:p>
          <a:p>
            <a:pPr marL="1257300" lvl="2" indent="-342900" algn="just">
              <a:buClr>
                <a:schemeClr val="bg2">
                  <a:lumMod val="25000"/>
                </a:schemeClr>
              </a:buClr>
              <a:buFont typeface="Wingdings" panose="05000000000000000000" pitchFamily="2" charset="2"/>
              <a:buChar char="ü"/>
            </a:pPr>
            <a:r>
              <a:rPr lang="ro-RO" sz="2200" dirty="0"/>
              <a:t>Parteneriat cu </a:t>
            </a:r>
            <a:r>
              <a:rPr lang="ro-RO" sz="2200" dirty="0" smtClean="0"/>
              <a:t>fundaţiile </a:t>
            </a:r>
            <a:r>
              <a:rPr lang="ro-RO" sz="2200" i="1" dirty="0" err="1"/>
              <a:t>Bread</a:t>
            </a:r>
            <a:r>
              <a:rPr lang="ro-RO" sz="2200" i="1" dirty="0"/>
              <a:t> of </a:t>
            </a:r>
            <a:r>
              <a:rPr lang="ro-RO" sz="2200" i="1" dirty="0" err="1"/>
              <a:t>life</a:t>
            </a:r>
            <a:r>
              <a:rPr lang="ro-RO" sz="2200" dirty="0"/>
              <a:t> </a:t>
            </a:r>
            <a:r>
              <a:rPr lang="ro-RO" sz="2200" dirty="0" smtClean="0"/>
              <a:t>şi </a:t>
            </a:r>
            <a:r>
              <a:rPr lang="ro-RO" sz="2200" i="1" dirty="0" smtClean="0"/>
              <a:t>Uşa deschisă;</a:t>
            </a:r>
            <a:endParaRPr lang="en-US" sz="2200" dirty="0"/>
          </a:p>
          <a:p>
            <a:pPr marL="1257300" lvl="2" indent="-342900" algn="just">
              <a:buClr>
                <a:schemeClr val="bg2">
                  <a:lumMod val="25000"/>
                </a:schemeClr>
              </a:buClr>
              <a:buFont typeface="Wingdings" panose="05000000000000000000" pitchFamily="2" charset="2"/>
              <a:buChar char="ü"/>
            </a:pPr>
            <a:r>
              <a:rPr lang="ro-RO" sz="2200" dirty="0" smtClean="0"/>
              <a:t>Colaborări </a:t>
            </a:r>
            <a:r>
              <a:rPr lang="ro-RO" sz="2200" dirty="0"/>
              <a:t>cu </a:t>
            </a:r>
            <a:r>
              <a:rPr lang="ro-RO" sz="2200" dirty="0" smtClean="0"/>
              <a:t>şcoli </a:t>
            </a:r>
            <a:r>
              <a:rPr lang="ro-RO" sz="2200" dirty="0"/>
              <a:t>de profil din </a:t>
            </a:r>
            <a:r>
              <a:rPr lang="ro-RO" sz="2200" dirty="0" smtClean="0"/>
              <a:t>ţară şi </a:t>
            </a:r>
            <a:r>
              <a:rPr lang="ro-RO" sz="2200" dirty="0" err="1" smtClean="0"/>
              <a:t>străinatate</a:t>
            </a:r>
            <a:r>
              <a:rPr lang="ro-RO" sz="2200" dirty="0"/>
              <a:t>;</a:t>
            </a:r>
            <a:endParaRPr lang="en-US" sz="2200" dirty="0"/>
          </a:p>
          <a:p>
            <a:pPr marL="1257300" lvl="2" indent="-342900" algn="just">
              <a:buClr>
                <a:schemeClr val="bg2">
                  <a:lumMod val="25000"/>
                </a:schemeClr>
              </a:buClr>
              <a:buFont typeface="Wingdings" panose="05000000000000000000" pitchFamily="2" charset="2"/>
              <a:buChar char="ü"/>
            </a:pPr>
            <a:r>
              <a:rPr lang="ro-RO" sz="2200" dirty="0"/>
              <a:t>Parteneriate artistice/culturale la nivel local (</a:t>
            </a:r>
            <a:r>
              <a:rPr lang="ro-RO" sz="2200" dirty="0" smtClean="0"/>
              <a:t>Fundaţia </a:t>
            </a:r>
            <a:r>
              <a:rPr lang="ro-RO" sz="2200" dirty="0" err="1"/>
              <a:t>ProCulture</a:t>
            </a:r>
            <a:r>
              <a:rPr lang="ro-RO" sz="2200" dirty="0"/>
              <a:t>, Cinema EDU);</a:t>
            </a:r>
            <a:endParaRPr lang="en-US" sz="2200" dirty="0"/>
          </a:p>
          <a:p>
            <a:pPr marL="1257300" lvl="2" indent="-342900" algn="just">
              <a:buClr>
                <a:schemeClr val="bg2">
                  <a:lumMod val="25000"/>
                </a:schemeClr>
              </a:buClr>
              <a:buFont typeface="Wingdings" panose="05000000000000000000" pitchFamily="2" charset="2"/>
              <a:buChar char="ü"/>
            </a:pPr>
            <a:r>
              <a:rPr lang="ro-RO" sz="2200" dirty="0"/>
              <a:t>Programe </a:t>
            </a:r>
            <a:r>
              <a:rPr lang="ro-RO" sz="2200" dirty="0" smtClean="0"/>
              <a:t>şi </a:t>
            </a:r>
            <a:r>
              <a:rPr lang="ro-RO" sz="2200" dirty="0"/>
              <a:t>proiecte Junior </a:t>
            </a:r>
            <a:r>
              <a:rPr lang="ro-RO" sz="2200" dirty="0" err="1"/>
              <a:t>Achivement</a:t>
            </a:r>
            <a:r>
              <a:rPr lang="ro-RO" sz="2200" dirty="0"/>
              <a:t>;</a:t>
            </a:r>
            <a:endParaRPr lang="en-US" sz="2200" dirty="0"/>
          </a:p>
          <a:p>
            <a:pPr marL="1257300" lvl="2" indent="-342900" algn="just">
              <a:buClr>
                <a:schemeClr val="bg2">
                  <a:lumMod val="25000"/>
                </a:schemeClr>
              </a:buClr>
              <a:buFont typeface="Wingdings" panose="05000000000000000000" pitchFamily="2" charset="2"/>
              <a:buChar char="ü"/>
            </a:pPr>
            <a:r>
              <a:rPr lang="ro-RO" sz="2200" dirty="0"/>
              <a:t>Colaborare cu Societatea </a:t>
            </a:r>
            <a:r>
              <a:rPr lang="ro-RO" sz="2200" dirty="0" smtClean="0"/>
              <a:t>Misionară Română.</a:t>
            </a:r>
            <a:endParaRPr lang="en-US" sz="2200" dirty="0"/>
          </a:p>
        </p:txBody>
      </p:sp>
    </p:spTree>
    <p:custDataLst>
      <p:tags r:id="rId1"/>
    </p:custDataLst>
    <p:extLst>
      <p:ext uri="{BB962C8B-B14F-4D97-AF65-F5344CB8AC3E}">
        <p14:creationId xmlns:p14="http://schemas.microsoft.com/office/powerpoint/2010/main" val="2645104804"/>
      </p:ext>
    </p:extLst>
  </p:cSld>
  <p:clrMapOvr>
    <a:masterClrMapping/>
  </p:clrMapOvr>
  <mc:AlternateContent xmlns:mc="http://schemas.openxmlformats.org/markup-compatibility/2006" xmlns:p14="http://schemas.microsoft.com/office/powerpoint/2010/main">
    <mc:Choice Requires="p14">
      <p:transition spd="slow" p14:dur="1750" advTm="17383">
        <p:blinds dir="vert"/>
      </p:transition>
    </mc:Choice>
    <mc:Fallback xmlns="">
      <p:transition spd="slow" advTm="17383">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
</p:tagLst>
</file>

<file path=ppt/tags/tag2.xml><?xml version="1.0" encoding="utf-8"?>
<p:tagLst xmlns:a="http://schemas.openxmlformats.org/drawingml/2006/main" xmlns:r="http://schemas.openxmlformats.org/officeDocument/2006/relationships" xmlns:p="http://schemas.openxmlformats.org/presentationml/2006/main">
  <p:tag name="TIMING" val="|9.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288</TotalTime>
  <Words>100</Words>
  <Application>Microsoft Office PowerPoint</Application>
  <PresentationFormat>On-screen Show (4:3)</PresentationFormat>
  <Paragraphs>39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Waveform</vt:lpstr>
      <vt:lpstr>DENUMIRE UNITATE ȘCOLARĂ:  LICEUL TEOLOGIC BAPTIST ,,LOGOS”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DENUMIRE UNITATE ȘCOLARĂ:  LICEUL TEOLOGIC BAPTIST ,,LOGOS” MOTO:  „Luminează Oriunde, Găsește Oricând Soluții”</dc:title>
  <dc:creator>Dan Dugaesescu</dc:creator>
  <cp:lastModifiedBy>Director</cp:lastModifiedBy>
  <cp:revision>31</cp:revision>
  <dcterms:created xsi:type="dcterms:W3CDTF">2014-05-13T08:53:39Z</dcterms:created>
  <dcterms:modified xsi:type="dcterms:W3CDTF">2014-10-15T18:13:29Z</dcterms:modified>
</cp:coreProperties>
</file>